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63" r:id="rId3"/>
    <p:sldId id="258" r:id="rId4"/>
    <p:sldId id="310" r:id="rId5"/>
    <p:sldId id="268" r:id="rId6"/>
    <p:sldId id="265" r:id="rId7"/>
    <p:sldId id="266" r:id="rId8"/>
    <p:sldId id="257" r:id="rId9"/>
    <p:sldId id="260" r:id="rId10"/>
    <p:sldId id="267" r:id="rId11"/>
    <p:sldId id="311" r:id="rId12"/>
    <p:sldId id="309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8CD3E-787C-45CF-8D72-BA41298DF9AC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FBF97-97CE-4338-9F32-A8959E9092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56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AC451-BE88-AE8E-30B8-8091591CC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F10367-DACD-EB6E-F503-031B46EBEE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ECA850-C009-C9DB-15E2-C87C5C843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DADD9-341F-2B1B-1041-67D31C0CA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8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6CF38-F3C1-A46E-A420-407EB5AF7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CFBBF-AA3E-C4E4-DB59-C7DA960BE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71447B-EDE5-B2DD-FA4C-E93CE0E3A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61F7C-0382-01F1-4743-9BFE20EEA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69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74401-C1DA-0FA0-F4CE-0B5803857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96C38-1BC3-8246-08E7-A7E44077E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0043A-0556-0BD4-A78E-BAE3FC771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4C118-58B3-BD48-4AE1-27010CD53F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4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48BCA-03F2-EC67-F420-700816DA3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4834C61-8DB4-D9CE-B4D4-05D975F4A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1C37EE-5E8B-7EC4-3E44-04B415EF4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F832E7-A091-2C1D-4831-7CBCACA36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634207-9D09-707B-AB1A-52CDE10DE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5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F6AD7-BACB-A484-6B74-0E2AF88B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1CC6ECC-A84B-70E1-081F-68BAE74DD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FA4A90-77A0-A527-F94A-86CAACDF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E4E947-B392-0E05-BA96-02FDD968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8F4245-88E8-BD12-E340-B82C6824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39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D5CC44B-87F3-C6B5-AEC2-0B83981A1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C4E590-FB0D-2C4C-B3C3-D8E9D6CB3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725D8A-BD1F-74BA-F498-05DBF8AF9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EDAF8-4538-9225-B92A-4171E4CB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FE2922-9410-FD2C-57F0-3B601F33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261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B21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733"/>
          </a:solidFill>
          <a:ln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251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B21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733"/>
          </a:solidFill>
          <a:ln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9327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733"/>
          </a:solidFill>
          <a:ln/>
        </p:spPr>
      </p:sp>
    </p:spTree>
    <p:extLst>
      <p:ext uri="{BB962C8B-B14F-4D97-AF65-F5344CB8AC3E}">
        <p14:creationId xmlns:p14="http://schemas.microsoft.com/office/powerpoint/2010/main" val="2803686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18874-AA61-C1EE-4B0E-4F692C7F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FDE241-79DB-7F3C-125E-2310A9ECA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358A3D-95C9-0B26-431F-B2F177BB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8C679A-8368-92E0-9E67-67F057F8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B3F1F4-CB11-4F7D-FD5D-D6807E77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28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4C154-6E83-9613-0C34-C2F2A6DBD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0BFD8E-766E-64F8-4997-B01757B41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9BE869-9D30-ED83-1BF5-B16B057C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12A339-3987-D2E7-2D6D-9EB1DF37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F5FDE5-0585-D09D-643D-C18B9F5F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34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2795A-4308-830E-1C22-524B4217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9031EB-85A9-DD7C-A5CA-57AB5378A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E59FD2-64E7-C665-7DA2-90EDF9F49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A5B4B5-AFEE-5B36-09AF-846EDDD4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C08520-9ED4-E688-79E8-C952CCD5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C42D5F-4B8D-DC59-53CB-AA458877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78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11B396-B54C-A7F7-19E6-9A53B423D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F070C0-2D68-3489-3240-2A28517C3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7A4EFB-4E04-3F68-65C0-098F1CFB7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C70593-A911-E374-7EC3-1D4CC9F5F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4F3AB7C-8022-6FB9-A50D-EB4723B7E1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4EE981C-32A0-CEB8-0791-DD444829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1D807FF-B44B-E74F-26A3-44112A02D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8F70CC9-6DC7-50F3-BA65-1D8B5725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59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32AC6-6E85-1040-FE70-01A1B5062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5A4F3D-7CAA-EC0C-2DDF-FFFF6892C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19F373-D7AE-E116-AAAF-6C897F01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B380BA-0899-5C4F-F9ED-F94F0A1E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06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B4145E-5962-C396-8744-34B50C84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B41B1D-BC79-6B1C-2294-4C398CDB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AEBD07-2BB3-361D-089A-6F414F95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46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9B371B-AE4D-0666-E02B-C3FA8507F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F42DC8-9248-1E55-93C1-27B461D04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F023E4-F4DF-05B0-12DF-293D5CD7B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B502BD-D7CF-5B54-1539-4C8261EC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5B0395-BC3A-A54E-1317-E5EF5359E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722EF9-FAF6-4CB4-5AA2-29D201C6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14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5A4594-3579-AC53-52E1-F08CB47A4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1B78A10-38E7-B821-3B27-07497199C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459140-7322-D2A9-0E07-4F9175310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DF5C63-DBE9-7C3E-0E58-C38B96FED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1A526F-D96A-7EB5-2BA7-B6A504FC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861417-0D69-24B0-980B-45502222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48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9FBA41B-528F-D310-528F-1058F5A6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BE3721-9B6C-C4A9-AB70-C8FBCE878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FFBF31-E6B0-76BA-D28C-279DF6ED2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667E1A-9D30-4662-93F1-D8434E18AC40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7B1561-EDC9-AC13-5E5F-4365EF63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3E36C9-7C38-033F-9670-789C1BBE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A80E3B-EA8B-480A-89CB-170173B026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8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Schuhwerk, Mann enthält.&#10;&#10;KI-generierte Inhalte können fehlerhaft sein.">
            <a:extLst>
              <a:ext uri="{FF2B5EF4-FFF2-40B4-BE49-F238E27FC236}">
                <a16:creationId xmlns:a16="http://schemas.microsoft.com/office/drawing/2014/main" id="{F2F8F9BD-06D6-0268-6ADB-2FFB22F83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 b="1486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5D1B4B8-CA3F-0E99-0D8C-BE4C7F75F1D1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LOGO Thementag 2025 Schloss Wilkinghege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Thema: Smarte Prozess-Optimierung in der Logistik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667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B411BC-687F-25CD-B35A-ABEE62B4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0353"/>
            <a:ext cx="11277600" cy="42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0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165EF-47BC-6B76-71FB-FEFC8DF1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4F3631D9-7908-1B99-934B-D871A57ECA55}"/>
              </a:ext>
            </a:extLst>
          </p:cNvPr>
          <p:cNvSpPr/>
          <p:nvPr/>
        </p:nvSpPr>
        <p:spPr>
          <a:xfrm>
            <a:off x="6482325" y="1698526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>
                <a:solidFill>
                  <a:srgbClr val="76B9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WO Kann KI wirklich zur </a:t>
            </a:r>
          </a:p>
          <a:p>
            <a:pPr>
              <a:lnSpc>
                <a:spcPts val="4625"/>
              </a:lnSpc>
            </a:pPr>
            <a:r>
              <a:rPr lang="en-US" sz="3708">
                <a:solidFill>
                  <a:srgbClr val="76B9FF"/>
                </a:solidFill>
                <a:latin typeface="Bebas Neue" pitchFamily="34" charset="0"/>
              </a:rPr>
              <a:t>Prozessoptimierung</a:t>
            </a:r>
            <a:br>
              <a:rPr lang="en-US" sz="3708">
                <a:solidFill>
                  <a:srgbClr val="76B9FF"/>
                </a:solidFill>
                <a:latin typeface="Bebas Neue" pitchFamily="34" charset="0"/>
              </a:rPr>
            </a:br>
            <a:r>
              <a:rPr lang="en-US" sz="3708">
                <a:solidFill>
                  <a:srgbClr val="76B9FF"/>
                </a:solidFill>
                <a:latin typeface="Bebas Neue" pitchFamily="34" charset="0"/>
              </a:rPr>
              <a:t>Beitragen? </a:t>
            </a:r>
            <a:endParaRPr lang="en-US" sz="3708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B2C2A912-3AA6-1507-F51A-2FAF9718CA87}"/>
              </a:ext>
            </a:extLst>
          </p:cNvPr>
          <p:cNvSpPr/>
          <p:nvPr/>
        </p:nvSpPr>
        <p:spPr>
          <a:xfrm>
            <a:off x="6482325" y="4350246"/>
            <a:ext cx="6297018" cy="755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58"/>
              </a:lnSpc>
            </a:pPr>
            <a:r>
              <a:rPr lang="en-US" sz="1833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Ihre Ideen zu  neuen Tools und Funktionen</a:t>
            </a:r>
            <a:endParaRPr lang="en-US" sz="1833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672C361-E7E2-63CC-A08F-AE5875B617C8}"/>
              </a:ext>
            </a:extLst>
          </p:cNvPr>
          <p:cNvSpPr/>
          <p:nvPr/>
        </p:nvSpPr>
        <p:spPr>
          <a:xfrm>
            <a:off x="5233492" y="4199037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75"/>
              </a:lnSpc>
            </a:pPr>
            <a:endParaRPr lang="en-US" sz="1458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DDAC258-162F-7025-1957-EA3C57C64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1" y="641872"/>
            <a:ext cx="5334274" cy="541365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798940E-AED7-7C6A-D8A8-0AB9F1B25ECB}"/>
              </a:ext>
            </a:extLst>
          </p:cNvPr>
          <p:cNvSpPr txBox="1"/>
          <p:nvPr/>
        </p:nvSpPr>
        <p:spPr>
          <a:xfrm>
            <a:off x="661491" y="6062247"/>
            <a:ext cx="3524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>
                <a:solidFill>
                  <a:schemeClr val="bg2">
                    <a:lumMod val="90000"/>
                  </a:schemeClr>
                </a:solidFill>
              </a:rPr>
              <a:t>Bildquelle ChatGPT 5</a:t>
            </a:r>
          </a:p>
        </p:txBody>
      </p:sp>
    </p:spTree>
    <p:extLst>
      <p:ext uri="{BB962C8B-B14F-4D97-AF65-F5344CB8AC3E}">
        <p14:creationId xmlns:p14="http://schemas.microsoft.com/office/powerpoint/2010/main" val="2927898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75CDD-6EAE-BF12-C4B4-28FE73C56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81D2789-A7FB-DCD0-E012-D8E7993E8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62" y="1624062"/>
            <a:ext cx="6963148" cy="4039766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145C6BD-024C-8E0B-FA2C-178B741BD191}"/>
              </a:ext>
            </a:extLst>
          </p:cNvPr>
          <p:cNvSpPr/>
          <p:nvPr/>
        </p:nvSpPr>
        <p:spPr>
          <a:xfrm>
            <a:off x="7055627" y="1624062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3708" dirty="0">
                <a:solidFill>
                  <a:srgbClr val="00B0F0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Auf Wiedersehen</a:t>
            </a:r>
          </a:p>
          <a:p>
            <a:pPr algn="ctr">
              <a:lnSpc>
                <a:spcPts val="4625"/>
              </a:lnSpc>
            </a:pPr>
            <a:r>
              <a:rPr lang="en-US" sz="3708" dirty="0">
                <a:solidFill>
                  <a:srgbClr val="00B0F0"/>
                </a:solidFill>
                <a:latin typeface="Bebas Neue" pitchFamily="34" charset="0"/>
              </a:rPr>
              <a:t>Beim </a:t>
            </a:r>
            <a:r>
              <a:rPr lang="en-US" sz="3708" dirty="0" err="1">
                <a:solidFill>
                  <a:srgbClr val="00B0F0"/>
                </a:solidFill>
                <a:latin typeface="Bebas Neue" pitchFamily="34" charset="0"/>
              </a:rPr>
              <a:t>nächsten</a:t>
            </a:r>
            <a:endParaRPr lang="en-US" sz="3708" dirty="0">
              <a:solidFill>
                <a:srgbClr val="00B0F0"/>
              </a:solidFill>
              <a:latin typeface="Bebas Neue" pitchFamily="34" charset="0"/>
            </a:endParaRPr>
          </a:p>
          <a:p>
            <a:pPr algn="ctr">
              <a:lnSpc>
                <a:spcPts val="4625"/>
              </a:lnSpc>
            </a:pPr>
            <a:r>
              <a:rPr lang="en-US" sz="4000" b="1" dirty="0">
                <a:solidFill>
                  <a:srgbClr val="00B0F0"/>
                </a:solidFill>
                <a:latin typeface="Bauhaus Md BT" panose="04030605020B02020C03" pitchFamily="82" charset="0"/>
              </a:rPr>
              <a:t>LOGO</a:t>
            </a:r>
            <a:r>
              <a:rPr lang="en-US" sz="3708" dirty="0">
                <a:solidFill>
                  <a:srgbClr val="00B0F0"/>
                </a:solidFill>
                <a:latin typeface="Bebas Neue" pitchFamily="34" charset="0"/>
              </a:rPr>
              <a:t> Event</a:t>
            </a:r>
            <a:endParaRPr lang="en-US" sz="3708" dirty="0">
              <a:solidFill>
                <a:srgbClr val="00B0F0"/>
              </a:solidFill>
            </a:endParaRPr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6FE150E2-8244-F650-5B0B-64AB0B0CA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036" y="4213200"/>
            <a:ext cx="3412673" cy="145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25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4468B9-3F24-EDDC-0C54-1DC620BB42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92" t="-3352" r="2145" b="3352"/>
          <a:stretch>
            <a:fillRect/>
          </a:stretch>
        </p:blipFill>
        <p:spPr>
          <a:xfrm>
            <a:off x="457200" y="1444866"/>
            <a:ext cx="11277600" cy="39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27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rafik 4" descr="Ein Bild, das Treppe, Haus, Gebäude, Wand enthält.&#10;&#10;KI-generierte Inhalte können fehlerhaft sein.">
            <a:extLst>
              <a:ext uri="{FF2B5EF4-FFF2-40B4-BE49-F238E27FC236}">
                <a16:creationId xmlns:a16="http://schemas.microsoft.com/office/drawing/2014/main" id="{065DC936-D81D-63F7-DF1D-02375EBF2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9300" r="14754" b="-3710"/>
          <a:stretch>
            <a:fillRect/>
          </a:stretch>
        </p:blipFill>
        <p:spPr>
          <a:xfrm rot="5400000">
            <a:off x="263195" y="754116"/>
            <a:ext cx="6001410" cy="5349765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E7038C2B-1BB3-43D2-2DEE-2840E5C31511}"/>
              </a:ext>
            </a:extLst>
          </p:cNvPr>
          <p:cNvSpPr txBox="1"/>
          <p:nvPr/>
        </p:nvSpPr>
        <p:spPr>
          <a:xfrm>
            <a:off x="6527800" y="1909192"/>
            <a:ext cx="4713997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rgbClr val="76B9FF"/>
                </a:solidFill>
                <a:latin typeface="Bebas Neue" pitchFamily="34" charset="0"/>
              </a:rPr>
              <a:t>Der </a:t>
            </a:r>
            <a:r>
              <a:rPr lang="en-US" sz="4800" dirty="0" err="1">
                <a:solidFill>
                  <a:srgbClr val="76B9FF"/>
                </a:solidFill>
                <a:latin typeface="Bebas Neue" pitchFamily="34" charset="0"/>
              </a:rPr>
              <a:t>festliche</a:t>
            </a:r>
            <a:r>
              <a:rPr lang="en-US" sz="4800" dirty="0">
                <a:solidFill>
                  <a:srgbClr val="76B9FF"/>
                </a:solidFill>
                <a:latin typeface="Bebas Neue" pitchFamily="34" charset="0"/>
              </a:rPr>
              <a:t> </a:t>
            </a:r>
            <a:r>
              <a:rPr lang="en-US" sz="4800" dirty="0" err="1">
                <a:solidFill>
                  <a:srgbClr val="76B9FF"/>
                </a:solidFill>
                <a:latin typeface="Bebas Neue" pitchFamily="34" charset="0"/>
              </a:rPr>
              <a:t>Rittersaal</a:t>
            </a:r>
            <a:r>
              <a:rPr lang="en-US" sz="4800" dirty="0">
                <a:solidFill>
                  <a:srgbClr val="76B9FF"/>
                </a:solidFill>
                <a:latin typeface="Bebas Neue" pitchFamily="34" charset="0"/>
              </a:rPr>
              <a:t> in Schloss Wilkinghege </a:t>
            </a:r>
            <a:r>
              <a:rPr lang="en-US" sz="4800" dirty="0" err="1">
                <a:solidFill>
                  <a:srgbClr val="76B9FF"/>
                </a:solidFill>
                <a:latin typeface="Bebas Neue" pitchFamily="34" charset="0"/>
              </a:rPr>
              <a:t>wartet</a:t>
            </a:r>
            <a:r>
              <a:rPr lang="en-US" sz="4800" dirty="0">
                <a:solidFill>
                  <a:srgbClr val="76B9FF"/>
                </a:solidFill>
                <a:latin typeface="Bebas Neue" pitchFamily="34" charset="0"/>
              </a:rPr>
              <a:t> auf die </a:t>
            </a:r>
            <a:r>
              <a:rPr lang="en-US" sz="4800" dirty="0" err="1">
                <a:solidFill>
                  <a:srgbClr val="76B9FF"/>
                </a:solidFill>
                <a:latin typeface="Bebas Neue" pitchFamily="34" charset="0"/>
              </a:rPr>
              <a:t>Gäste</a:t>
            </a:r>
            <a:r>
              <a:rPr lang="en-US" sz="4800" dirty="0">
                <a:solidFill>
                  <a:srgbClr val="76B9FF"/>
                </a:solidFill>
                <a:latin typeface="Bebas Neue" pitchFamily="34" charset="0"/>
              </a:rPr>
              <a:t> von LOGO consult AG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961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00A5E-FC55-6E13-217B-6F66BFF1E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BE99810-C85A-AEC0-AC4E-E398EAFFB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84DF38FD-7FCF-DB9E-3869-3A2DCA8604E9}"/>
              </a:ext>
            </a:extLst>
          </p:cNvPr>
          <p:cNvSpPr/>
          <p:nvPr/>
        </p:nvSpPr>
        <p:spPr>
          <a:xfrm>
            <a:off x="5380637" y="1280750"/>
            <a:ext cx="6664218" cy="2362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>
                <a:solidFill>
                  <a:srgbClr val="76B9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Keynote </a:t>
            </a:r>
            <a:r>
              <a:rPr lang="en-US" sz="4800" b="1" dirty="0" err="1">
                <a:solidFill>
                  <a:srgbClr val="76B9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beim</a:t>
            </a:r>
            <a:r>
              <a:rPr lang="en-US" sz="4800" b="1" dirty="0">
                <a:solidFill>
                  <a:srgbClr val="76B9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 Thementag:</a:t>
            </a:r>
          </a:p>
          <a:p>
            <a:pPr>
              <a:lnSpc>
                <a:spcPts val="4625"/>
              </a:lnSpc>
            </a:pPr>
            <a:endParaRPr lang="en-US" sz="4800" b="1" dirty="0">
              <a:solidFill>
                <a:srgbClr val="76B9FF"/>
              </a:solidFill>
              <a:latin typeface="Bebas Neue" pitchFamily="34" charset="0"/>
              <a:ea typeface="Bebas Neue" pitchFamily="34" charset="-122"/>
              <a:cs typeface="Bebas Neue" pitchFamily="34" charset="-120"/>
            </a:endParaRPr>
          </a:p>
          <a:p>
            <a:pPr>
              <a:lnSpc>
                <a:spcPts val="4625"/>
              </a:lnSpc>
            </a:pPr>
            <a:r>
              <a:rPr lang="en-US" sz="4800" dirty="0">
                <a:solidFill>
                  <a:srgbClr val="76B9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Lessons learned:  </a:t>
            </a:r>
            <a:br>
              <a:rPr lang="en-US" sz="4800" b="1" dirty="0">
                <a:solidFill>
                  <a:srgbClr val="76B9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</a:br>
            <a:r>
              <a:rPr lang="en-US" sz="4800" dirty="0" err="1">
                <a:solidFill>
                  <a:srgbClr val="76B9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Risiken</a:t>
            </a:r>
            <a:r>
              <a:rPr lang="en-US" sz="4800" dirty="0">
                <a:solidFill>
                  <a:srgbClr val="76B9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 &amp; Stolpersteine </a:t>
            </a:r>
            <a:br>
              <a:rPr lang="en-US" sz="4800" dirty="0">
                <a:solidFill>
                  <a:srgbClr val="76B9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</a:br>
            <a:r>
              <a:rPr lang="en-US" sz="4800" dirty="0" err="1">
                <a:solidFill>
                  <a:srgbClr val="76B9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bei</a:t>
            </a:r>
            <a:r>
              <a:rPr lang="en-US" sz="4800" dirty="0">
                <a:solidFill>
                  <a:srgbClr val="76B9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 der Einführung von KI-Tools in der Logistik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3614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594520-383F-8AE3-0643-7B01D9623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 descr="Ein Bild, das Im Haus, Wand, Person, Tisch enthält.&#10;&#10;KI-generierte Inhalte können fehlerhaft sein.">
            <a:extLst>
              <a:ext uri="{FF2B5EF4-FFF2-40B4-BE49-F238E27FC236}">
                <a16:creationId xmlns:a16="http://schemas.microsoft.com/office/drawing/2014/main" id="{457AADFB-8E5A-CF5E-3B08-C2D4EC11F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 b="326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3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D80AB4-C2FB-ED0F-97B4-2381AD5F5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31189"/>
            <a:ext cx="11277600" cy="459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24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824788-103B-6050-1D64-9DF4E4D16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66875"/>
            <a:ext cx="11277600" cy="35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23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Im Haus, Mobiliar, Wand, Szene enthält.&#10;&#10;KI-generierte Inhalte können fehlerhaft sein.">
            <a:extLst>
              <a:ext uri="{FF2B5EF4-FFF2-40B4-BE49-F238E27FC236}">
                <a16:creationId xmlns:a16="http://schemas.microsoft.com/office/drawing/2014/main" id="{FBA9F787-8BEE-13BE-6563-19E16DBB6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0" b="781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6ED9B4-65E5-7024-E283-C4291BD4D240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Gute Gespräche zwischen Teilnehmern und Referenten auch beim Lunch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758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7DFCB0-E91F-D101-0786-C08FA478B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99033"/>
            <a:ext cx="11277600" cy="405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60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la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Breitbild</PresentationFormat>
  <Paragraphs>17</Paragraphs>
  <Slides>12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Bauhaus Md BT</vt:lpstr>
      <vt:lpstr>Bebas Neue</vt:lpstr>
      <vt:lpstr>Roboto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Dorothee Gabor</dc:creator>
  <cp:lastModifiedBy>Dorothee Gabor</cp:lastModifiedBy>
  <cp:revision>4</cp:revision>
  <dcterms:created xsi:type="dcterms:W3CDTF">2025-09-22T11:00:19Z</dcterms:created>
  <dcterms:modified xsi:type="dcterms:W3CDTF">2025-09-22T15:01:45Z</dcterms:modified>
</cp:coreProperties>
</file>